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Heebo"/>
      <p:regular r:id="rId30"/>
      <p:bold r:id="rId31"/>
    </p:embeddedFont>
    <p:embeddedFont>
      <p:font typeface="Caladea"/>
      <p:regular r:id="rId32"/>
      <p:bold r:id="rId33"/>
      <p:italic r:id="rId34"/>
      <p:boldItalic r:id="rId35"/>
    </p:embeddedFont>
    <p:embeddedFont>
      <p:font typeface="Heebo Medium"/>
      <p:regular r:id="rId36"/>
      <p:bold r:id="rId37"/>
    </p:embeddedFont>
    <p:embeddedFont>
      <p:font typeface="PT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italic.fntdata"/><Relationship Id="rId20" Type="http://schemas.openxmlformats.org/officeDocument/2006/relationships/slide" Target="slides/slide16.xml"/><Relationship Id="rId41" Type="http://schemas.openxmlformats.org/officeDocument/2006/relationships/font" Target="fonts/PTSans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ebo-bold.fntdata"/><Relationship Id="rId30" Type="http://schemas.openxmlformats.org/officeDocument/2006/relationships/font" Target="fonts/Heebo-regular.fntdata"/><Relationship Id="rId11" Type="http://schemas.openxmlformats.org/officeDocument/2006/relationships/slide" Target="slides/slide7.xml"/><Relationship Id="rId33" Type="http://schemas.openxmlformats.org/officeDocument/2006/relationships/font" Target="fonts/Caladea-bold.fntdata"/><Relationship Id="rId10" Type="http://schemas.openxmlformats.org/officeDocument/2006/relationships/slide" Target="slides/slide6.xml"/><Relationship Id="rId32" Type="http://schemas.openxmlformats.org/officeDocument/2006/relationships/font" Target="fonts/Caladea-regular.fntdata"/><Relationship Id="rId13" Type="http://schemas.openxmlformats.org/officeDocument/2006/relationships/slide" Target="slides/slide9.xml"/><Relationship Id="rId35" Type="http://schemas.openxmlformats.org/officeDocument/2006/relationships/font" Target="fonts/Caladea-boldItalic.fntdata"/><Relationship Id="rId12" Type="http://schemas.openxmlformats.org/officeDocument/2006/relationships/slide" Target="slides/slide8.xml"/><Relationship Id="rId34" Type="http://schemas.openxmlformats.org/officeDocument/2006/relationships/font" Target="fonts/Caladea-italic.fntdata"/><Relationship Id="rId15" Type="http://schemas.openxmlformats.org/officeDocument/2006/relationships/slide" Target="slides/slide11.xml"/><Relationship Id="rId37" Type="http://schemas.openxmlformats.org/officeDocument/2006/relationships/font" Target="fonts/HeeboMedium-bold.fntdata"/><Relationship Id="rId14" Type="http://schemas.openxmlformats.org/officeDocument/2006/relationships/slide" Target="slides/slide10.xml"/><Relationship Id="rId36" Type="http://schemas.openxmlformats.org/officeDocument/2006/relationships/font" Target="fonts/HeeboMedium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bold.fntdata"/><Relationship Id="rId16" Type="http://schemas.openxmlformats.org/officeDocument/2006/relationships/slide" Target="slides/slide12.xml"/><Relationship Id="rId38" Type="http://schemas.openxmlformats.org/officeDocument/2006/relationships/font" Target="fonts/PT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ea29ac0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ea29ac0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dda1946d_4_2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dda1946d_4_2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ea29ac08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ea29ac08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ea29ac08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ea29ac08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ea734946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9ea734946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c2574a7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c2574a7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c2574a7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ec2574a7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c2574a7a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c2574a7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c2574a7a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c2574a7a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9ea29ac0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9ea29ac0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ea29ac08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ea29ac08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ea73494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ea73494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ea734946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ea734946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9ea29ac08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9ea29ac08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c2574a7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c2574a7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c3045fee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ec3045fee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9ea734946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9ea734946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c2574a7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c2574a7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c2574a7a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ec2574a7a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ea29ac08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9ea29ac08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ea73494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ea73494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ea73494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9ea73494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c2574a7a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c2574a7a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ea29ac08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ea29ac08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ea734946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ea734946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02150" y="1395300"/>
            <a:ext cx="4011600" cy="17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94400" y="3254700"/>
            <a:ext cx="38271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713225" y="1600113"/>
            <a:ext cx="5074200" cy="12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713225" y="3129063"/>
            <a:ext cx="50742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920050" y="2285384"/>
            <a:ext cx="333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2" type="subTitle"/>
          </p:nvPr>
        </p:nvSpPr>
        <p:spPr>
          <a:xfrm>
            <a:off x="4885704" y="2285384"/>
            <a:ext cx="333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3" type="subTitle"/>
          </p:nvPr>
        </p:nvSpPr>
        <p:spPr>
          <a:xfrm>
            <a:off x="920050" y="4018575"/>
            <a:ext cx="333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4" type="subTitle"/>
          </p:nvPr>
        </p:nvSpPr>
        <p:spPr>
          <a:xfrm>
            <a:off x="4885704" y="4018575"/>
            <a:ext cx="333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5" type="title"/>
          </p:nvPr>
        </p:nvSpPr>
        <p:spPr>
          <a:xfrm>
            <a:off x="2221900" y="1399545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6" type="title"/>
          </p:nvPr>
        </p:nvSpPr>
        <p:spPr>
          <a:xfrm>
            <a:off x="2221900" y="3132141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7" type="title"/>
          </p:nvPr>
        </p:nvSpPr>
        <p:spPr>
          <a:xfrm>
            <a:off x="6187554" y="1399545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8" type="title"/>
          </p:nvPr>
        </p:nvSpPr>
        <p:spPr>
          <a:xfrm>
            <a:off x="6187554" y="3132141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9" type="subTitle"/>
          </p:nvPr>
        </p:nvSpPr>
        <p:spPr>
          <a:xfrm>
            <a:off x="920050" y="1950350"/>
            <a:ext cx="3338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3" type="subTitle"/>
          </p:nvPr>
        </p:nvSpPr>
        <p:spPr>
          <a:xfrm>
            <a:off x="4885704" y="1950350"/>
            <a:ext cx="3338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4" type="subTitle"/>
          </p:nvPr>
        </p:nvSpPr>
        <p:spPr>
          <a:xfrm>
            <a:off x="920050" y="3683022"/>
            <a:ext cx="3338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5" type="subTitle"/>
          </p:nvPr>
        </p:nvSpPr>
        <p:spPr>
          <a:xfrm>
            <a:off x="4885704" y="3683022"/>
            <a:ext cx="3338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76" name="Google Shape;76;p13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508062" y="3541288"/>
            <a:ext cx="357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4507925" y="940413"/>
            <a:ext cx="3570600" cy="24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" name="Google Shape;81;p14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424800" y="1427388"/>
            <a:ext cx="39624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4424800" y="2196601"/>
            <a:ext cx="3962400" cy="15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5247500" y="1086788"/>
            <a:ext cx="28572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5247500" y="2635600"/>
            <a:ext cx="2356800" cy="14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/>
          <p:nvPr>
            <p:ph idx="2" type="pic"/>
          </p:nvPr>
        </p:nvSpPr>
        <p:spPr>
          <a:xfrm>
            <a:off x="1009588" y="907800"/>
            <a:ext cx="3327900" cy="3327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6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913975" y="1389725"/>
            <a:ext cx="2505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913975" y="2619175"/>
            <a:ext cx="25059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5473700" y="1635225"/>
            <a:ext cx="2652000" cy="5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5473825" y="2318775"/>
            <a:ext cx="2652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7" name="Google Shape;107;p19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4923075" y="2771725"/>
            <a:ext cx="2640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1580900" y="2771725"/>
            <a:ext cx="2640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3" type="subTitle"/>
          </p:nvPr>
        </p:nvSpPr>
        <p:spPr>
          <a:xfrm>
            <a:off x="1580911" y="2360450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4" type="subTitle"/>
          </p:nvPr>
        </p:nvSpPr>
        <p:spPr>
          <a:xfrm>
            <a:off x="4923089" y="2360450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15" name="Google Shape;115;p20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363175" y="2561425"/>
            <a:ext cx="5067600" cy="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070925" y="1430350"/>
            <a:ext cx="1652100" cy="91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363175" y="333812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4799719" y="1920575"/>
            <a:ext cx="3237900" cy="196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subTitle"/>
          </p:nvPr>
        </p:nvSpPr>
        <p:spPr>
          <a:xfrm>
            <a:off x="1106381" y="1920575"/>
            <a:ext cx="3237900" cy="196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937625" y="2897150"/>
            <a:ext cx="21753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2" type="subTitle"/>
          </p:nvPr>
        </p:nvSpPr>
        <p:spPr>
          <a:xfrm>
            <a:off x="3484347" y="2897150"/>
            <a:ext cx="21753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3" type="subTitle"/>
          </p:nvPr>
        </p:nvSpPr>
        <p:spPr>
          <a:xfrm>
            <a:off x="6031075" y="2897150"/>
            <a:ext cx="21753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4" type="subTitle"/>
          </p:nvPr>
        </p:nvSpPr>
        <p:spPr>
          <a:xfrm>
            <a:off x="937625" y="2523248"/>
            <a:ext cx="21753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5" type="subTitle"/>
          </p:nvPr>
        </p:nvSpPr>
        <p:spPr>
          <a:xfrm>
            <a:off x="3484350" y="2523248"/>
            <a:ext cx="21753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6" type="subTitle"/>
          </p:nvPr>
        </p:nvSpPr>
        <p:spPr>
          <a:xfrm>
            <a:off x="6031075" y="2523248"/>
            <a:ext cx="21753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31" name="Google Shape;131;p22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4653400" y="120020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4653400" y="2039508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4653400" y="2878817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4" type="subTitle"/>
          </p:nvPr>
        </p:nvSpPr>
        <p:spPr>
          <a:xfrm>
            <a:off x="4653400" y="371812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5" type="subTitle"/>
          </p:nvPr>
        </p:nvSpPr>
        <p:spPr>
          <a:xfrm>
            <a:off x="3005000" y="1200200"/>
            <a:ext cx="15315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6" type="subTitle"/>
          </p:nvPr>
        </p:nvSpPr>
        <p:spPr>
          <a:xfrm>
            <a:off x="3005000" y="2878817"/>
            <a:ext cx="15315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7" type="subTitle"/>
          </p:nvPr>
        </p:nvSpPr>
        <p:spPr>
          <a:xfrm>
            <a:off x="3005000" y="2039508"/>
            <a:ext cx="15315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8" type="subTitle"/>
          </p:nvPr>
        </p:nvSpPr>
        <p:spPr>
          <a:xfrm>
            <a:off x="3005000" y="3718125"/>
            <a:ext cx="15315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43" name="Google Shape;143;p23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1109152" y="21564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2" type="subTitle"/>
          </p:nvPr>
        </p:nvSpPr>
        <p:spPr>
          <a:xfrm>
            <a:off x="3579000" y="21564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3" type="subTitle"/>
          </p:nvPr>
        </p:nvSpPr>
        <p:spPr>
          <a:xfrm>
            <a:off x="1109152" y="39305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4" type="subTitle"/>
          </p:nvPr>
        </p:nvSpPr>
        <p:spPr>
          <a:xfrm>
            <a:off x="3579000" y="39305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5" type="subTitle"/>
          </p:nvPr>
        </p:nvSpPr>
        <p:spPr>
          <a:xfrm>
            <a:off x="6048848" y="21564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6" type="subTitle"/>
          </p:nvPr>
        </p:nvSpPr>
        <p:spPr>
          <a:xfrm>
            <a:off x="6048848" y="39305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7" type="subTitle"/>
          </p:nvPr>
        </p:nvSpPr>
        <p:spPr>
          <a:xfrm>
            <a:off x="1113052" y="181034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8" type="subTitle"/>
          </p:nvPr>
        </p:nvSpPr>
        <p:spPr>
          <a:xfrm>
            <a:off x="3582900" y="181034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9" type="subTitle"/>
          </p:nvPr>
        </p:nvSpPr>
        <p:spPr>
          <a:xfrm>
            <a:off x="6052748" y="181034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3" type="subTitle"/>
          </p:nvPr>
        </p:nvSpPr>
        <p:spPr>
          <a:xfrm>
            <a:off x="1113052" y="3584425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4" type="subTitle"/>
          </p:nvPr>
        </p:nvSpPr>
        <p:spPr>
          <a:xfrm>
            <a:off x="3582900" y="3584425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5" type="subTitle"/>
          </p:nvPr>
        </p:nvSpPr>
        <p:spPr>
          <a:xfrm>
            <a:off x="6052748" y="3584425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59" name="Google Shape;159;p24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hasCustomPrompt="1" type="title"/>
          </p:nvPr>
        </p:nvSpPr>
        <p:spPr>
          <a:xfrm>
            <a:off x="4292600" y="661275"/>
            <a:ext cx="3559200" cy="1184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r>
              <a:t>xx%</a:t>
            </a:r>
          </a:p>
        </p:txBody>
      </p:sp>
      <p:sp>
        <p:nvSpPr>
          <p:cNvPr id="163" name="Google Shape;163;p25"/>
          <p:cNvSpPr txBox="1"/>
          <p:nvPr>
            <p:ph idx="1" type="subTitle"/>
          </p:nvPr>
        </p:nvSpPr>
        <p:spPr>
          <a:xfrm>
            <a:off x="4292600" y="1994662"/>
            <a:ext cx="3559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hasCustomPrompt="1" idx="2" type="title"/>
          </p:nvPr>
        </p:nvSpPr>
        <p:spPr>
          <a:xfrm>
            <a:off x="4292600" y="2748713"/>
            <a:ext cx="3559200" cy="1184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r>
              <a:t>xx%</a:t>
            </a:r>
          </a:p>
        </p:txBody>
      </p:sp>
      <p:sp>
        <p:nvSpPr>
          <p:cNvPr id="165" name="Google Shape;165;p25"/>
          <p:cNvSpPr txBox="1"/>
          <p:nvPr>
            <p:ph idx="3" type="subTitle"/>
          </p:nvPr>
        </p:nvSpPr>
        <p:spPr>
          <a:xfrm>
            <a:off x="4292600" y="4082025"/>
            <a:ext cx="3559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6" name="Google Shape;166;p25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hasCustomPrompt="1" type="title"/>
          </p:nvPr>
        </p:nvSpPr>
        <p:spPr>
          <a:xfrm>
            <a:off x="938500" y="1962150"/>
            <a:ext cx="944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6"/>
          <p:cNvSpPr txBox="1"/>
          <p:nvPr>
            <p:ph idx="1" type="subTitle"/>
          </p:nvPr>
        </p:nvSpPr>
        <p:spPr>
          <a:xfrm>
            <a:off x="938500" y="3376650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26"/>
          <p:cNvSpPr txBox="1"/>
          <p:nvPr>
            <p:ph idx="2" type="subTitle"/>
          </p:nvPr>
        </p:nvSpPr>
        <p:spPr>
          <a:xfrm>
            <a:off x="938500" y="30178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hasCustomPrompt="1" idx="3" type="title"/>
          </p:nvPr>
        </p:nvSpPr>
        <p:spPr>
          <a:xfrm>
            <a:off x="3485400" y="1962150"/>
            <a:ext cx="944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6"/>
          <p:cNvSpPr txBox="1"/>
          <p:nvPr>
            <p:ph idx="4" type="subTitle"/>
          </p:nvPr>
        </p:nvSpPr>
        <p:spPr>
          <a:xfrm>
            <a:off x="3485400" y="3376650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26"/>
          <p:cNvSpPr txBox="1"/>
          <p:nvPr>
            <p:ph idx="5" type="subTitle"/>
          </p:nvPr>
        </p:nvSpPr>
        <p:spPr>
          <a:xfrm>
            <a:off x="3485400" y="30178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hasCustomPrompt="1" idx="6" type="title"/>
          </p:nvPr>
        </p:nvSpPr>
        <p:spPr>
          <a:xfrm>
            <a:off x="6031100" y="1962150"/>
            <a:ext cx="944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26"/>
          <p:cNvSpPr txBox="1"/>
          <p:nvPr>
            <p:ph idx="7" type="subTitle"/>
          </p:nvPr>
        </p:nvSpPr>
        <p:spPr>
          <a:xfrm>
            <a:off x="6032300" y="3376650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7" name="Google Shape;177;p26"/>
          <p:cNvSpPr txBox="1"/>
          <p:nvPr>
            <p:ph idx="8" type="subTitle"/>
          </p:nvPr>
        </p:nvSpPr>
        <p:spPr>
          <a:xfrm>
            <a:off x="6032300" y="30178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None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" name="Google Shape;179;p26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2658331" y="677525"/>
            <a:ext cx="3827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2658299" y="1841450"/>
            <a:ext cx="38274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b="1" sz="1200" u="sng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9" name="Google Shape;189;p28"/>
          <p:cNvSpPr/>
          <p:nvPr/>
        </p:nvSpPr>
        <p:spPr>
          <a:xfrm>
            <a:off x="5375750" y="605350"/>
            <a:ext cx="2895600" cy="89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/>
          <p:nvPr/>
        </p:nvSpPr>
        <p:spPr>
          <a:xfrm>
            <a:off x="633950" y="605350"/>
            <a:ext cx="1243200" cy="1659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6895425" y="1762650"/>
            <a:ext cx="1380600" cy="2764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633950" y="2519525"/>
            <a:ext cx="1243200" cy="837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6" name="Google Shape;196;p29"/>
          <p:cNvSpPr/>
          <p:nvPr/>
        </p:nvSpPr>
        <p:spPr>
          <a:xfrm>
            <a:off x="867126" y="605350"/>
            <a:ext cx="5430300" cy="96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6570486" y="605350"/>
            <a:ext cx="1706400" cy="1659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9"/>
          <p:cNvCxnSpPr/>
          <p:nvPr/>
        </p:nvCxnSpPr>
        <p:spPr>
          <a:xfrm>
            <a:off x="872075" y="2460100"/>
            <a:ext cx="738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9"/>
          <p:cNvSpPr/>
          <p:nvPr/>
        </p:nvSpPr>
        <p:spPr>
          <a:xfrm>
            <a:off x="3296731" y="1750750"/>
            <a:ext cx="3000900" cy="51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867126" y="1750750"/>
            <a:ext cx="2156700" cy="514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239900" y="1546500"/>
            <a:ext cx="6664200" cy="26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5055284" y="37723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583300" y="37723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5055275" y="33416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1583075" y="33416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adea"/>
              <a:buNone/>
              <a:defRPr sz="2400"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720000" y="630638"/>
            <a:ext cx="39438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720000" y="2349249"/>
            <a:ext cx="3943800" cy="21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713225" y="1307100"/>
            <a:ext cx="4502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1178275" y="1485675"/>
            <a:ext cx="31494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1178275" y="2792925"/>
            <a:ext cx="31494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123750" y="127500"/>
            <a:ext cx="8896500" cy="4888500"/>
          </a:xfrm>
          <a:prstGeom prst="frame">
            <a:avLst>
              <a:gd fmla="val 137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5130375" y="2003775"/>
            <a:ext cx="3338700" cy="11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7.png"/><Relationship Id="rId5" Type="http://schemas.openxmlformats.org/officeDocument/2006/relationships/image" Target="../media/image35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1" Type="http://schemas.openxmlformats.org/officeDocument/2006/relationships/image" Target="../media/image5.png"/><Relationship Id="rId10" Type="http://schemas.openxmlformats.org/officeDocument/2006/relationships/image" Target="../media/image7.png"/><Relationship Id="rId12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13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ctrTitle"/>
          </p:nvPr>
        </p:nvSpPr>
        <p:spPr>
          <a:xfrm>
            <a:off x="243525" y="1928700"/>
            <a:ext cx="4621500" cy="17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Processamento de Nuvens de Pontos na Identificação de Artefatos Humanos Pictóricos em Abrigos Pré-Históricos</a:t>
            </a:r>
            <a:endParaRPr sz="2900"/>
          </a:p>
        </p:txBody>
      </p:sp>
      <p:sp>
        <p:nvSpPr>
          <p:cNvPr id="207" name="Google Shape;207;p30"/>
          <p:cNvSpPr txBox="1"/>
          <p:nvPr>
            <p:ph idx="1" type="subTitle"/>
          </p:nvPr>
        </p:nvSpPr>
        <p:spPr>
          <a:xfrm>
            <a:off x="894400" y="3788100"/>
            <a:ext cx="38271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Gabriela Barion Vidal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Orientador: Prof. Dr. Marcelo Knorich Zuffo</a:t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1174450" y="3692700"/>
            <a:ext cx="3267000" cy="5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30"/>
          <p:cNvGrpSpPr/>
          <p:nvPr/>
        </p:nvGrpSpPr>
        <p:grpSpPr>
          <a:xfrm>
            <a:off x="5375750" y="605350"/>
            <a:ext cx="2900275" cy="3932800"/>
            <a:chOff x="5375750" y="605350"/>
            <a:chExt cx="2900275" cy="3932800"/>
          </a:xfrm>
        </p:grpSpPr>
        <p:grpSp>
          <p:nvGrpSpPr>
            <p:cNvPr id="210" name="Google Shape;210;p30"/>
            <p:cNvGrpSpPr/>
            <p:nvPr/>
          </p:nvGrpSpPr>
          <p:grpSpPr>
            <a:xfrm>
              <a:off x="5375750" y="605350"/>
              <a:ext cx="2895600" cy="890400"/>
              <a:chOff x="758825" y="615950"/>
              <a:chExt cx="2895600" cy="890400"/>
            </a:xfrm>
          </p:grpSpPr>
          <p:sp>
            <p:nvSpPr>
              <p:cNvPr id="211" name="Google Shape;211;p30"/>
              <p:cNvSpPr/>
              <p:nvPr/>
            </p:nvSpPr>
            <p:spPr>
              <a:xfrm>
                <a:off x="758825" y="615950"/>
                <a:ext cx="2895600" cy="8904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2" name="Google Shape;212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8850" y="725450"/>
                <a:ext cx="2495549" cy="67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3" name="Google Shape;213;p30"/>
            <p:cNvGrpSpPr/>
            <p:nvPr/>
          </p:nvGrpSpPr>
          <p:grpSpPr>
            <a:xfrm>
              <a:off x="5375750" y="1762650"/>
              <a:ext cx="1243200" cy="1659900"/>
              <a:chOff x="5535175" y="1839925"/>
              <a:chExt cx="1243200" cy="1659900"/>
            </a:xfrm>
          </p:grpSpPr>
          <p:sp>
            <p:nvSpPr>
              <p:cNvPr id="214" name="Google Shape;214;p30"/>
              <p:cNvSpPr/>
              <p:nvPr/>
            </p:nvSpPr>
            <p:spPr>
              <a:xfrm>
                <a:off x="5535175" y="1839925"/>
                <a:ext cx="1243200" cy="16599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5" name="Google Shape;215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38325" y="2166825"/>
                <a:ext cx="1036900" cy="1006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6" name="Google Shape;216;p30"/>
            <p:cNvGrpSpPr/>
            <p:nvPr/>
          </p:nvGrpSpPr>
          <p:grpSpPr>
            <a:xfrm>
              <a:off x="6895425" y="1762650"/>
              <a:ext cx="1380600" cy="2764200"/>
              <a:chOff x="7054850" y="1839925"/>
              <a:chExt cx="1380600" cy="2764200"/>
            </a:xfrm>
          </p:grpSpPr>
          <p:sp>
            <p:nvSpPr>
              <p:cNvPr id="217" name="Google Shape;217;p30"/>
              <p:cNvSpPr/>
              <p:nvPr/>
            </p:nvSpPr>
            <p:spPr>
              <a:xfrm>
                <a:off x="7054850" y="1839925"/>
                <a:ext cx="1380600" cy="27642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8" name="Google Shape;218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5400000">
                <a:off x="6522589" y="2768324"/>
                <a:ext cx="2445123" cy="907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9" name="Google Shape;219;p30"/>
            <p:cNvSpPr/>
            <p:nvPr/>
          </p:nvSpPr>
          <p:spPr>
            <a:xfrm>
              <a:off x="5375750" y="3689450"/>
              <a:ext cx="1243200" cy="84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0" name="Google Shape;220;p30"/>
          <p:cNvCxnSpPr/>
          <p:nvPr/>
        </p:nvCxnSpPr>
        <p:spPr>
          <a:xfrm>
            <a:off x="4980900" y="614400"/>
            <a:ext cx="0" cy="39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1" name="Google Shape;22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525" y="224325"/>
            <a:ext cx="2981800" cy="4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3750" y="300520"/>
            <a:ext cx="1440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8">
            <a:alphaModFix/>
          </a:blip>
          <a:srcRect b="79692" l="26446" r="26233" t="0"/>
          <a:stretch/>
        </p:blipFill>
        <p:spPr>
          <a:xfrm>
            <a:off x="5375750" y="611100"/>
            <a:ext cx="2900275" cy="88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9">
            <a:alphaModFix/>
          </a:blip>
          <a:srcRect b="35120" l="26125" r="53168" t="26509"/>
          <a:stretch/>
        </p:blipFill>
        <p:spPr>
          <a:xfrm>
            <a:off x="5375750" y="1763475"/>
            <a:ext cx="1260526" cy="166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10">
            <a:alphaModFix/>
          </a:blip>
          <a:srcRect b="10076" l="26450" r="52984" t="70754"/>
          <a:stretch/>
        </p:blipFill>
        <p:spPr>
          <a:xfrm>
            <a:off x="5375750" y="3692700"/>
            <a:ext cx="1260526" cy="8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11">
            <a:alphaModFix/>
          </a:blip>
          <a:srcRect b="9460" l="51328" r="26234" t="26662"/>
          <a:stretch/>
        </p:blipFill>
        <p:spPr>
          <a:xfrm>
            <a:off x="6906975" y="1763475"/>
            <a:ext cx="1369050" cy="277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5375750" y="4538150"/>
            <a:ext cx="13440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1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/>
        </p:nvSpPr>
        <p:spPr>
          <a:xfrm>
            <a:off x="585125" y="1173375"/>
            <a:ext cx="41373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Todas</a:t>
            </a:r>
            <a:r>
              <a:rPr lang="en" sz="1200"/>
              <a:t> as nuvens de ponto possuem uma quantidade de ruídos e outliers. Essa quantidade varia de</a:t>
            </a:r>
            <a:r>
              <a:rPr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en" sz="1200"/>
              <a:t>acordo com os métodos e equipamentos utilizados na captura de dados e das propriedades da superfície escaneada (DAGHIGH et al., 2022).</a:t>
            </a:r>
            <a:endParaRPr sz="1200"/>
          </a:p>
        </p:txBody>
      </p:sp>
      <p:sp>
        <p:nvSpPr>
          <p:cNvPr id="324" name="Google Shape;324;p39"/>
          <p:cNvSpPr/>
          <p:nvPr/>
        </p:nvSpPr>
        <p:spPr>
          <a:xfrm>
            <a:off x="487850" y="735525"/>
            <a:ext cx="4296457" cy="2035178"/>
          </a:xfrm>
          <a:custGeom>
            <a:rect b="b" l="l" r="r" t="t"/>
            <a:pathLst>
              <a:path extrusionOk="0" h="190426" w="143096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 txBox="1"/>
          <p:nvPr>
            <p:ph type="title"/>
          </p:nvPr>
        </p:nvSpPr>
        <p:spPr>
          <a:xfrm>
            <a:off x="2919450" y="161050"/>
            <a:ext cx="3305100" cy="5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Pré-processamento</a:t>
            </a:r>
            <a:endParaRPr/>
          </a:p>
        </p:txBody>
      </p:sp>
      <p:sp>
        <p:nvSpPr>
          <p:cNvPr id="326" name="Google Shape;326;p39"/>
          <p:cNvSpPr txBox="1"/>
          <p:nvPr>
            <p:ph idx="1" type="subTitle"/>
          </p:nvPr>
        </p:nvSpPr>
        <p:spPr>
          <a:xfrm>
            <a:off x="5582958" y="1613575"/>
            <a:ext cx="1577100" cy="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6.746.308 </a:t>
            </a:r>
            <a:r>
              <a:rPr lang="en"/>
              <a:t>pontos</a:t>
            </a:r>
            <a:endParaRPr/>
          </a:p>
        </p:txBody>
      </p:sp>
      <p:sp>
        <p:nvSpPr>
          <p:cNvPr id="327" name="Google Shape;327;p39"/>
          <p:cNvSpPr/>
          <p:nvPr/>
        </p:nvSpPr>
        <p:spPr>
          <a:xfrm>
            <a:off x="6108469" y="1532350"/>
            <a:ext cx="992400" cy="5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3693203" y="2830100"/>
            <a:ext cx="5019450" cy="2035178"/>
          </a:xfrm>
          <a:custGeom>
            <a:rect b="b" l="l" r="r" t="t"/>
            <a:pathLst>
              <a:path extrusionOk="0" h="190426" w="143096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9"/>
          <p:cNvSpPr txBox="1"/>
          <p:nvPr/>
        </p:nvSpPr>
        <p:spPr>
          <a:xfrm>
            <a:off x="585125" y="1108025"/>
            <a:ext cx="41373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Todas as nuvens de ponto possuem uma quantidade de ruídos e outliers. Essa quantidade varia de</a:t>
            </a:r>
            <a:r>
              <a:rPr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en" sz="1200"/>
              <a:t>acordo com os métodos e equipamentos utilizados na captura de dados e das propriedades da superfície escaneada (DAGHIGH et al., 2022).</a:t>
            </a:r>
            <a:endParaRPr sz="1200"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3858" l="2224" r="1907" t="6815"/>
          <a:stretch/>
        </p:blipFill>
        <p:spPr>
          <a:xfrm>
            <a:off x="585125" y="811725"/>
            <a:ext cx="4092274" cy="19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>
            <p:ph idx="4294967295" type="subTitle"/>
          </p:nvPr>
        </p:nvSpPr>
        <p:spPr>
          <a:xfrm>
            <a:off x="5186075" y="3295275"/>
            <a:ext cx="25926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Diminuição de outliers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Redução do tempo de processamento sem perder muita qualidade</a:t>
            </a:r>
            <a:endParaRPr sz="1200"/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913" y="2906154"/>
            <a:ext cx="4712023" cy="19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>
            <p:ph idx="1" type="subTitle"/>
          </p:nvPr>
        </p:nvSpPr>
        <p:spPr>
          <a:xfrm>
            <a:off x="1342345" y="3718538"/>
            <a:ext cx="1577100" cy="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2.136.014 </a:t>
            </a:r>
            <a:r>
              <a:rPr lang="en"/>
              <a:t>pontos</a:t>
            </a:r>
            <a:endParaRPr/>
          </a:p>
        </p:txBody>
      </p:sp>
      <p:sp>
        <p:nvSpPr>
          <p:cNvPr id="334" name="Google Shape;334;p39"/>
          <p:cNvSpPr/>
          <p:nvPr/>
        </p:nvSpPr>
        <p:spPr>
          <a:xfrm>
            <a:off x="1867857" y="3637313"/>
            <a:ext cx="992400" cy="5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720000" y="630638"/>
            <a:ext cx="39438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Extração das normais</a:t>
            </a:r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 rotWithShape="1">
          <a:blip r:embed="rId3">
            <a:alphaModFix/>
          </a:blip>
          <a:srcRect b="11072" l="19564" r="29446" t="22265"/>
          <a:stretch/>
        </p:blipFill>
        <p:spPr>
          <a:xfrm>
            <a:off x="4925750" y="1516775"/>
            <a:ext cx="3499076" cy="25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 rotWithShape="1">
          <a:blip r:embed="rId4">
            <a:alphaModFix/>
          </a:blip>
          <a:srcRect b="0" l="14651" r="19614" t="0"/>
          <a:stretch/>
        </p:blipFill>
        <p:spPr>
          <a:xfrm>
            <a:off x="882100" y="1555600"/>
            <a:ext cx="3037476" cy="25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0"/>
          <p:cNvSpPr txBox="1"/>
          <p:nvPr>
            <p:ph idx="4294967295" type="subTitle"/>
          </p:nvPr>
        </p:nvSpPr>
        <p:spPr>
          <a:xfrm>
            <a:off x="2146350" y="4241675"/>
            <a:ext cx="48513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ebo Medium"/>
                <a:ea typeface="Heebo Medium"/>
                <a:cs typeface="Heebo Medium"/>
                <a:sym typeface="Heebo Medium"/>
              </a:rPr>
              <a:t>estimate_normals(KDTreeSearchParamHybrid(raio))</a:t>
            </a:r>
            <a:endParaRPr i="1">
              <a:latin typeface="Heebo Medium"/>
              <a:ea typeface="Heebo Medium"/>
              <a:cs typeface="Heebo Medium"/>
              <a:sym typeface="Heeb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ebo Medium"/>
                <a:ea typeface="Heebo Medium"/>
                <a:cs typeface="Heebo Medium"/>
                <a:sym typeface="Heebo Medium"/>
              </a:rPr>
              <a:t>normalize_normals()</a:t>
            </a:r>
            <a:endParaRPr i="1">
              <a:latin typeface="Heebo Medium"/>
              <a:ea typeface="Heebo Medium"/>
              <a:cs typeface="Heebo Medium"/>
              <a:sym typeface="Heebo Medium"/>
            </a:endParaRPr>
          </a:p>
        </p:txBody>
      </p:sp>
      <p:sp>
        <p:nvSpPr>
          <p:cNvPr id="344" name="Google Shape;344;p4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735025" y="240200"/>
            <a:ext cx="69990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Cálculo da normal principal</a:t>
            </a:r>
            <a:endParaRPr/>
          </a:p>
        </p:txBody>
      </p:sp>
      <p:pic>
        <p:nvPicPr>
          <p:cNvPr id="350" name="Google Shape;350;p41"/>
          <p:cNvPicPr preferRelativeResize="0"/>
          <p:nvPr/>
        </p:nvPicPr>
        <p:blipFill rotWithShape="1">
          <a:blip r:embed="rId3">
            <a:alphaModFix/>
          </a:blip>
          <a:srcRect b="8834" l="8826" r="11726" t="10035"/>
          <a:stretch/>
        </p:blipFill>
        <p:spPr>
          <a:xfrm>
            <a:off x="1117562" y="923575"/>
            <a:ext cx="6908875" cy="39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735025" y="239100"/>
            <a:ext cx="71868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Cálculo da normal principal</a:t>
            </a:r>
            <a:endParaRPr/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b="6890" l="0" r="9990" t="6648"/>
          <a:stretch/>
        </p:blipFill>
        <p:spPr>
          <a:xfrm>
            <a:off x="623225" y="788400"/>
            <a:ext cx="7561126" cy="408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Movimentação da câmera</a:t>
            </a:r>
            <a:endParaRPr/>
          </a:p>
        </p:txBody>
      </p:sp>
      <p:sp>
        <p:nvSpPr>
          <p:cNvPr id="364" name="Google Shape;364;p43"/>
          <p:cNvSpPr txBox="1"/>
          <p:nvPr>
            <p:ph idx="1" type="subTitle"/>
          </p:nvPr>
        </p:nvSpPr>
        <p:spPr>
          <a:xfrm>
            <a:off x="502375" y="2058952"/>
            <a:ext cx="2478900" cy="17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Coordenada xyz do ponto em que a câmera deverá olhar.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Ponto xyz central da nuvem de pontos;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 txBox="1"/>
          <p:nvPr>
            <p:ph idx="2" type="subTitle"/>
          </p:nvPr>
        </p:nvSpPr>
        <p:spPr>
          <a:xfrm>
            <a:off x="3404638" y="2058952"/>
            <a:ext cx="2478900" cy="18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A posição xyz em que a câmera deverá estar.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Projeção do ponto referente à extremidade da normal principal</a:t>
            </a:r>
            <a:endParaRPr/>
          </a:p>
        </p:txBody>
      </p:sp>
      <p:sp>
        <p:nvSpPr>
          <p:cNvPr id="366" name="Google Shape;366;p43"/>
          <p:cNvSpPr txBox="1"/>
          <p:nvPr>
            <p:ph idx="3" type="subTitle"/>
          </p:nvPr>
        </p:nvSpPr>
        <p:spPr>
          <a:xfrm>
            <a:off x="6306901" y="2058952"/>
            <a:ext cx="2478900" cy="28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O</a:t>
            </a:r>
            <a:r>
              <a:rPr lang="en"/>
              <a:t>rientação da câmera nas coordenadas cartesianas.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O LiDAR gera os dados com orientação correta, assim, é garantido que a nuvem de pontos resultante esteja orientada com o eixo Z sendo a parte de cima da nuvem.</a:t>
            </a:r>
            <a:endParaRPr/>
          </a:p>
        </p:txBody>
      </p:sp>
      <p:sp>
        <p:nvSpPr>
          <p:cNvPr id="367" name="Google Shape;367;p43"/>
          <p:cNvSpPr txBox="1"/>
          <p:nvPr>
            <p:ph idx="4" type="subTitle"/>
          </p:nvPr>
        </p:nvSpPr>
        <p:spPr>
          <a:xfrm>
            <a:off x="502375" y="1685050"/>
            <a:ext cx="24789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</a:t>
            </a:r>
            <a:endParaRPr/>
          </a:p>
        </p:txBody>
      </p:sp>
      <p:sp>
        <p:nvSpPr>
          <p:cNvPr id="368" name="Google Shape;368;p43"/>
          <p:cNvSpPr txBox="1"/>
          <p:nvPr>
            <p:ph idx="5" type="subTitle"/>
          </p:nvPr>
        </p:nvSpPr>
        <p:spPr>
          <a:xfrm>
            <a:off x="3404638" y="1685050"/>
            <a:ext cx="24789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  <p:sp>
        <p:nvSpPr>
          <p:cNvPr id="369" name="Google Shape;369;p43"/>
          <p:cNvSpPr txBox="1"/>
          <p:nvPr>
            <p:ph idx="6" type="subTitle"/>
          </p:nvPr>
        </p:nvSpPr>
        <p:spPr>
          <a:xfrm>
            <a:off x="6306901" y="1685050"/>
            <a:ext cx="24789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orientation</a:t>
            </a:r>
            <a:endParaRPr/>
          </a:p>
        </p:txBody>
      </p:sp>
      <p:sp>
        <p:nvSpPr>
          <p:cNvPr id="370" name="Google Shape;370;p43"/>
          <p:cNvSpPr txBox="1"/>
          <p:nvPr>
            <p:ph idx="4" type="subTitle"/>
          </p:nvPr>
        </p:nvSpPr>
        <p:spPr>
          <a:xfrm>
            <a:off x="2146350" y="1116900"/>
            <a:ext cx="48513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ebo Medium"/>
                <a:ea typeface="Heebo Medium"/>
                <a:cs typeface="Heebo Medium"/>
                <a:sym typeface="Heebo Medium"/>
              </a:rPr>
              <a:t>look_at(look, position, orientation)</a:t>
            </a:r>
            <a:endParaRPr i="1">
              <a:latin typeface="Heebo Medium"/>
              <a:ea typeface="Heebo Medium"/>
              <a:cs typeface="Heebo Medium"/>
              <a:sym typeface="Heebo Medium"/>
            </a:endParaRPr>
          </a:p>
        </p:txBody>
      </p:sp>
      <p:sp>
        <p:nvSpPr>
          <p:cNvPr id="371" name="Google Shape;371;p4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Movimentação da câmera</a:t>
            </a:r>
            <a:endParaRPr/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13" y="1153325"/>
            <a:ext cx="7955574" cy="283685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362" y="579275"/>
            <a:ext cx="5313275" cy="39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idx="4294967295" type="ctrTitle"/>
          </p:nvPr>
        </p:nvSpPr>
        <p:spPr>
          <a:xfrm>
            <a:off x="859500" y="2857150"/>
            <a:ext cx="74250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Comparação de bibliotecas</a:t>
            </a:r>
            <a:endParaRPr/>
          </a:p>
        </p:txBody>
      </p:sp>
      <p:sp>
        <p:nvSpPr>
          <p:cNvPr id="391" name="Google Shape;391;p4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Comparação com outras bibliotecas</a:t>
            </a:r>
            <a:endParaRPr/>
          </a:p>
        </p:txBody>
      </p:sp>
      <p:sp>
        <p:nvSpPr>
          <p:cNvPr id="397" name="Google Shape;397;p47"/>
          <p:cNvSpPr txBox="1"/>
          <p:nvPr>
            <p:ph idx="1" type="subTitle"/>
          </p:nvPr>
        </p:nvSpPr>
        <p:spPr>
          <a:xfrm>
            <a:off x="5055275" y="3586951"/>
            <a:ext cx="25056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Pior qualidade da imagem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Tempo de processamento levemente mais lento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Nuvem de pontos com coloração artificial</a:t>
            </a:r>
            <a:endParaRPr sz="1100"/>
          </a:p>
        </p:txBody>
      </p:sp>
      <p:sp>
        <p:nvSpPr>
          <p:cNvPr id="398" name="Google Shape;398;p47"/>
          <p:cNvSpPr txBox="1"/>
          <p:nvPr>
            <p:ph idx="2" type="subTitle"/>
          </p:nvPr>
        </p:nvSpPr>
        <p:spPr>
          <a:xfrm>
            <a:off x="1583300" y="3586950"/>
            <a:ext cx="25056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100"/>
              <a:t>Qualidade boa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100"/>
              <a:t>Boa velocidade de processamento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100"/>
              <a:t>Nuvem de pontos com a coloração original</a:t>
            </a:r>
            <a:endParaRPr sz="1100"/>
          </a:p>
        </p:txBody>
      </p:sp>
      <p:sp>
        <p:nvSpPr>
          <p:cNvPr id="399" name="Google Shape;399;p47"/>
          <p:cNvSpPr txBox="1"/>
          <p:nvPr>
            <p:ph idx="3" type="subTitle"/>
          </p:nvPr>
        </p:nvSpPr>
        <p:spPr>
          <a:xfrm>
            <a:off x="5055275" y="98385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PyVista</a:t>
            </a:r>
            <a:endParaRPr/>
          </a:p>
        </p:txBody>
      </p:sp>
      <p:sp>
        <p:nvSpPr>
          <p:cNvPr id="400" name="Google Shape;400;p47"/>
          <p:cNvSpPr txBox="1"/>
          <p:nvPr>
            <p:ph idx="4" type="subTitle"/>
          </p:nvPr>
        </p:nvSpPr>
        <p:spPr>
          <a:xfrm>
            <a:off x="1583300" y="98385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Open3D</a:t>
            </a:r>
            <a:endParaRPr/>
          </a:p>
        </p:txBody>
      </p:sp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 b="13748" l="0" r="0" t="0"/>
          <a:stretch/>
        </p:blipFill>
        <p:spPr>
          <a:xfrm>
            <a:off x="5034063" y="1747588"/>
            <a:ext cx="2548024" cy="164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088" y="1616238"/>
            <a:ext cx="2548032" cy="191102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 txBox="1"/>
          <p:nvPr>
            <p:ph type="title"/>
          </p:nvPr>
        </p:nvSpPr>
        <p:spPr>
          <a:xfrm>
            <a:off x="592350" y="1813800"/>
            <a:ext cx="2531400" cy="15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650" y="579275"/>
            <a:ext cx="5313275" cy="39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idx="2" type="subTitle"/>
          </p:nvPr>
        </p:nvSpPr>
        <p:spPr>
          <a:xfrm>
            <a:off x="748000" y="1723050"/>
            <a:ext cx="2173200" cy="16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Parceria entre </a:t>
            </a:r>
            <a:r>
              <a:rPr lang="en" sz="1600"/>
              <a:t>o Centro Interdisciplinar em Tecnologias Interativas (CITI) e o Museu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 Arqueologia e Etnologia (MAE)</a:t>
            </a:r>
            <a:endParaRPr sz="1600"/>
          </a:p>
        </p:txBody>
      </p:sp>
      <p:sp>
        <p:nvSpPr>
          <p:cNvPr id="234" name="Google Shape;234;p31"/>
          <p:cNvSpPr txBox="1"/>
          <p:nvPr>
            <p:ph idx="5" type="subTitle"/>
          </p:nvPr>
        </p:nvSpPr>
        <p:spPr>
          <a:xfrm>
            <a:off x="3599700" y="1723050"/>
            <a:ext cx="2173200" cy="16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Escassez de trabalhos de documentação de sítios de arte rupestre no Brasil</a:t>
            </a:r>
            <a:endParaRPr sz="1600"/>
          </a:p>
        </p:txBody>
      </p:sp>
      <p:sp>
        <p:nvSpPr>
          <p:cNvPr id="235" name="Google Shape;235;p31"/>
          <p:cNvSpPr txBox="1"/>
          <p:nvPr>
            <p:ph idx="8" type="subTitle"/>
          </p:nvPr>
        </p:nvSpPr>
        <p:spPr>
          <a:xfrm>
            <a:off x="6222800" y="1723050"/>
            <a:ext cx="2173200" cy="16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Desenvolver painéis  bidimensionais de arte rupestre </a:t>
            </a:r>
            <a:endParaRPr/>
          </a:p>
        </p:txBody>
      </p:sp>
      <p:sp>
        <p:nvSpPr>
          <p:cNvPr id="236" name="Google Shape;236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 rot="8100000">
            <a:off x="5557328" y="2305090"/>
            <a:ext cx="558756" cy="5333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2802800" y="2130900"/>
            <a:ext cx="879300" cy="881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6416075" y="1813800"/>
            <a:ext cx="2531400" cy="15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365750"/>
            <a:ext cx="5882675" cy="441200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4424800" y="589188"/>
            <a:ext cx="39624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Conclusões</a:t>
            </a:r>
            <a:endParaRPr/>
          </a:p>
        </p:txBody>
      </p:sp>
      <p:sp>
        <p:nvSpPr>
          <p:cNvPr id="423" name="Google Shape;423;p50"/>
          <p:cNvSpPr txBox="1"/>
          <p:nvPr>
            <p:ph idx="1" type="subTitle"/>
          </p:nvPr>
        </p:nvSpPr>
        <p:spPr>
          <a:xfrm>
            <a:off x="542050" y="580100"/>
            <a:ext cx="3634500" cy="3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Boa qualidade da imagem resultante, permitindo o uso do software para desenvolver painéis em outros sítios arqueológicos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O tempo de processamento dos dados foi bom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20.2 s para uma nuvem de pontos com mais de 6 milhões de pontos iniciais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Para nuvens de pontos maiores, o tempo de processamento irá aumentar, mas espera-se ainda conseguir um resultado bom</a:t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937" y="1337550"/>
            <a:ext cx="3830126" cy="28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4424800" y="589188"/>
            <a:ext cx="39624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Contribuições</a:t>
            </a:r>
            <a:endParaRPr/>
          </a:p>
        </p:txBody>
      </p:sp>
      <p:sp>
        <p:nvSpPr>
          <p:cNvPr id="431" name="Google Shape;431;p51"/>
          <p:cNvSpPr txBox="1"/>
          <p:nvPr>
            <p:ph idx="1" type="subTitle"/>
          </p:nvPr>
        </p:nvSpPr>
        <p:spPr>
          <a:xfrm>
            <a:off x="542050" y="1082850"/>
            <a:ext cx="3634500" cy="3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Desenvolvimento </a:t>
            </a:r>
            <a:r>
              <a:rPr lang="en"/>
              <a:t>de um método semi automático de gerar painéis para divulgação e publicação de novos sítios arqueológicos que serão encontrados, principalmente no Brasil, pela equipe de pesquisadores do MAE</a:t>
            </a:r>
            <a:endParaRPr/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750" y="1502725"/>
            <a:ext cx="3634501" cy="272587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439" name="Google Shape;439;p52"/>
          <p:cNvSpPr txBox="1"/>
          <p:nvPr>
            <p:ph idx="1" type="body"/>
          </p:nvPr>
        </p:nvSpPr>
        <p:spPr>
          <a:xfrm>
            <a:off x="1239900" y="1546500"/>
            <a:ext cx="6664200" cy="26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DAGHIGH, H.; TANNANT, D. D.; DAGHIGH, V.; LICHTI, D. D.; LINDENBERGH, R. </a:t>
            </a:r>
            <a:r>
              <a:rPr b="1" lang="en"/>
              <a:t>A critical review of discontinuity plane extraction from 3D point cloud data of rock mass surfaces</a:t>
            </a:r>
            <a:r>
              <a:rPr lang="en"/>
              <a:t>. Computers Geosciences, v. 169, p. 105241, 2022.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 de imagens</a:t>
            </a:r>
            <a:endParaRPr/>
          </a:p>
        </p:txBody>
      </p:sp>
      <p:sp>
        <p:nvSpPr>
          <p:cNvPr id="446" name="Google Shape;446;p53"/>
          <p:cNvSpPr txBox="1"/>
          <p:nvPr>
            <p:ph idx="1" type="body"/>
          </p:nvPr>
        </p:nvSpPr>
        <p:spPr>
          <a:xfrm>
            <a:off x="549150" y="1017725"/>
            <a:ext cx="80208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000"/>
              <a:t>RAWPIXEL.COM; FREEPICK. </a:t>
            </a:r>
            <a:r>
              <a:rPr b="1" lang="en" sz="1000"/>
              <a:t>Doodle boho esboço padrão de fundo vector.</a:t>
            </a:r>
            <a:r>
              <a:rPr lang="en" sz="1000"/>
              <a:t> , [s.d.]. Disponível em: &lt;https://br.freepik.com/vetores-gratis/doodle-boho-esboco-padrao-de-fundo-vector_33112172.htm#query=arte%20rupestre&amp;position=41&amp;from_view=search&amp;track=ais&amp;uuid=7ae7f750-6417-445b-b901-d54f23baae0e&gt;. Acesso em: 4 dez. 2023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000"/>
              <a:t>MOULIN, A. </a:t>
            </a:r>
            <a:r>
              <a:rPr b="1" lang="en" sz="1000"/>
              <a:t>Pedra do Ingá: O mistério das imagens rupestres do interior da Paraíba</a:t>
            </a:r>
            <a:r>
              <a:rPr lang="en" sz="1000"/>
              <a:t>. 31 jan. 2023. Disponível em: &lt;https://www.penaestrada.blog.br/pedra-do-inga-misterio-no-interior-da-paraiba/&gt;. Acesso em: 26 nov. 2023.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000"/>
              <a:t>ARTE BRASILEIRA UTFPR. </a:t>
            </a:r>
            <a:r>
              <a:rPr b="1" lang="en" sz="1000"/>
              <a:t>Arte Rupestre</a:t>
            </a:r>
            <a:r>
              <a:rPr lang="en" sz="1000"/>
              <a:t>. 1 jun. 2012. Disponível em: &lt;https://artebrasileirautfpr.wordpress.com/2012/06/01/arte-rupestre-no-brasil/&gt;. Acesso em: 26 nov. 2023.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000"/>
              <a:t>RODRIGUES, J. et al. </a:t>
            </a:r>
            <a:r>
              <a:rPr b="1" lang="en" sz="1000"/>
              <a:t>3D Modeling of the Milreu Roman Heritage with UAVs</a:t>
            </a:r>
            <a:r>
              <a:rPr lang="en" sz="1000"/>
              <a:t>. jul. 2016. Disponível em: &lt;https://www.researchgate.net/profile/Jp-Bernardes/publication/304190603/figure/fig4/AS:385206394605570@1468851769683/3D-point-cloud-of-the-temple-built-with-terrestrial-and-oblique-aerial-photos-taken-from_W640.jpg&gt;. Acesso em: 24 nov. 2023.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000"/>
              <a:t>LIEVENDAG, N. </a:t>
            </a:r>
            <a:r>
              <a:rPr b="1" lang="en" sz="1000"/>
              <a:t>Updated for 2018: Realitycapture Review</a:t>
            </a:r>
            <a:r>
              <a:rPr lang="en" sz="1000"/>
              <a:t>. 2018. Disponível em: &lt;https://3dscanexpert.com/reviews/realitycapture-photogrammetry-software-review/&gt;. Acesso em: 24 nov. 2023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000"/>
              <a:t>Choosing the Right Technology: Lidar or Photogrammetry for Accurate Drone Surveying</a:t>
            </a:r>
            <a:r>
              <a:rPr lang="en" sz="1000"/>
              <a:t>. RVS Land Surveyors, 21 abr. 2023. Disponível em: &lt;https://www.rvslandsurveyors.com/lidar-or-photogrammetry&gt;. Acesso em: 24 nov. 2023.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000"/>
              <a:t>SURVTECH SOLUTIONS. </a:t>
            </a:r>
            <a:r>
              <a:rPr b="1" lang="en" sz="1000"/>
              <a:t>How does Laser Scanning work?</a:t>
            </a:r>
            <a:r>
              <a:rPr lang="en" sz="1000"/>
              <a:t>, [s.d.]. Acesso em: 24 nov. 2023.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LEONARDI, I. </a:t>
            </a:r>
            <a:r>
              <a:rPr b="1" lang="en" sz="1000"/>
              <a:t>Faro lança novo laser scanner Focus3D X 130</a:t>
            </a:r>
            <a:r>
              <a:rPr lang="en" sz="1000"/>
              <a:t>. 5 mar. 2014. Acesso em: 24 nov. 2023.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ALVES, E. </a:t>
            </a:r>
            <a:r>
              <a:rPr b="1" lang="en" sz="1000"/>
              <a:t>Pré-história em São Paulo: mapa inédito </a:t>
            </a:r>
            <a:r>
              <a:rPr b="1" lang="en" sz="1000"/>
              <a:t>mostra</a:t>
            </a:r>
            <a:r>
              <a:rPr b="1" lang="en" sz="1000"/>
              <a:t> pontos de grafismos rupestres no Estado</a:t>
            </a:r>
            <a:r>
              <a:rPr lang="en" sz="1000"/>
              <a:t>. 7 ago. 2023. Disponível em: &lt;https://jornal.usp.br/universidade/pre-historia-em-sao-paulo-mapa-inedito-mostra-pontos-de-grafismos-rupestres-no-estado/&gt;. Acesso em: 24 nov. 2023.</a:t>
            </a:r>
            <a:endParaRPr sz="1000"/>
          </a:p>
        </p:txBody>
      </p:sp>
      <p:sp>
        <p:nvSpPr>
          <p:cNvPr id="447" name="Google Shape;447;p5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ctrTitle"/>
          </p:nvPr>
        </p:nvSpPr>
        <p:spPr>
          <a:xfrm>
            <a:off x="599300" y="1808275"/>
            <a:ext cx="4304400" cy="8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Obrigada!</a:t>
            </a:r>
            <a:endParaRPr sz="2900"/>
          </a:p>
        </p:txBody>
      </p:sp>
      <p:sp>
        <p:nvSpPr>
          <p:cNvPr id="453" name="Google Shape;453;p54"/>
          <p:cNvSpPr txBox="1"/>
          <p:nvPr>
            <p:ph idx="1" type="subTitle"/>
          </p:nvPr>
        </p:nvSpPr>
        <p:spPr>
          <a:xfrm>
            <a:off x="894400" y="3788100"/>
            <a:ext cx="38271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Gabriela Barion Vidal</a:t>
            </a:r>
            <a:endParaRPr/>
          </a:p>
        </p:txBody>
      </p:sp>
      <p:sp>
        <p:nvSpPr>
          <p:cNvPr id="454" name="Google Shape;454;p54"/>
          <p:cNvSpPr/>
          <p:nvPr/>
        </p:nvSpPr>
        <p:spPr>
          <a:xfrm>
            <a:off x="1174450" y="3692700"/>
            <a:ext cx="3267000" cy="5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54"/>
          <p:cNvCxnSpPr/>
          <p:nvPr/>
        </p:nvCxnSpPr>
        <p:spPr>
          <a:xfrm>
            <a:off x="4980900" y="614400"/>
            <a:ext cx="0" cy="39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6" name="Google Shape;4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25" y="224325"/>
            <a:ext cx="2981800" cy="4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3750" y="300520"/>
            <a:ext cx="1440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094" y="4589663"/>
            <a:ext cx="2865575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0" name="Google Shape;460;p54"/>
          <p:cNvGrpSpPr/>
          <p:nvPr/>
        </p:nvGrpSpPr>
        <p:grpSpPr>
          <a:xfrm>
            <a:off x="5375750" y="605350"/>
            <a:ext cx="2900275" cy="3932800"/>
            <a:chOff x="5375750" y="605350"/>
            <a:chExt cx="2900275" cy="3932800"/>
          </a:xfrm>
        </p:grpSpPr>
        <p:grpSp>
          <p:nvGrpSpPr>
            <p:cNvPr id="461" name="Google Shape;461;p54"/>
            <p:cNvGrpSpPr/>
            <p:nvPr/>
          </p:nvGrpSpPr>
          <p:grpSpPr>
            <a:xfrm>
              <a:off x="5375750" y="605350"/>
              <a:ext cx="2895600" cy="890400"/>
              <a:chOff x="758825" y="615950"/>
              <a:chExt cx="2895600" cy="890400"/>
            </a:xfrm>
          </p:grpSpPr>
          <p:sp>
            <p:nvSpPr>
              <p:cNvPr id="462" name="Google Shape;462;p54"/>
              <p:cNvSpPr/>
              <p:nvPr/>
            </p:nvSpPr>
            <p:spPr>
              <a:xfrm>
                <a:off x="758825" y="615950"/>
                <a:ext cx="2895600" cy="8904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63" name="Google Shape;463;p5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58850" y="725450"/>
                <a:ext cx="2495549" cy="67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4" name="Google Shape;464;p54"/>
            <p:cNvGrpSpPr/>
            <p:nvPr/>
          </p:nvGrpSpPr>
          <p:grpSpPr>
            <a:xfrm>
              <a:off x="5375750" y="1762650"/>
              <a:ext cx="1243200" cy="1659900"/>
              <a:chOff x="5535175" y="1839925"/>
              <a:chExt cx="1243200" cy="1659900"/>
            </a:xfrm>
          </p:grpSpPr>
          <p:sp>
            <p:nvSpPr>
              <p:cNvPr id="465" name="Google Shape;465;p54"/>
              <p:cNvSpPr/>
              <p:nvPr/>
            </p:nvSpPr>
            <p:spPr>
              <a:xfrm>
                <a:off x="5535175" y="1839925"/>
                <a:ext cx="1243200" cy="16599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66" name="Google Shape;466;p5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38325" y="2166825"/>
                <a:ext cx="1036900" cy="1006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7" name="Google Shape;467;p54"/>
            <p:cNvGrpSpPr/>
            <p:nvPr/>
          </p:nvGrpSpPr>
          <p:grpSpPr>
            <a:xfrm>
              <a:off x="6895425" y="1762650"/>
              <a:ext cx="1380600" cy="2764200"/>
              <a:chOff x="7054850" y="1839925"/>
              <a:chExt cx="1380600" cy="2764200"/>
            </a:xfrm>
          </p:grpSpPr>
          <p:sp>
            <p:nvSpPr>
              <p:cNvPr id="468" name="Google Shape;468;p54"/>
              <p:cNvSpPr/>
              <p:nvPr/>
            </p:nvSpPr>
            <p:spPr>
              <a:xfrm>
                <a:off x="7054850" y="1839925"/>
                <a:ext cx="1380600" cy="27642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69" name="Google Shape;469;p5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5400000">
                <a:off x="6522589" y="2768324"/>
                <a:ext cx="2445123" cy="907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0" name="Google Shape;470;p54"/>
            <p:cNvSpPr/>
            <p:nvPr/>
          </p:nvSpPr>
          <p:spPr>
            <a:xfrm>
              <a:off x="5375750" y="3689450"/>
              <a:ext cx="1243200" cy="84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1" name="Google Shape;471;p54"/>
          <p:cNvPicPr preferRelativeResize="0"/>
          <p:nvPr/>
        </p:nvPicPr>
        <p:blipFill rotWithShape="1">
          <a:blip r:embed="rId9">
            <a:alphaModFix/>
          </a:blip>
          <a:srcRect b="79692" l="26446" r="26233" t="0"/>
          <a:stretch/>
        </p:blipFill>
        <p:spPr>
          <a:xfrm>
            <a:off x="5375750" y="611100"/>
            <a:ext cx="2900275" cy="88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4"/>
          <p:cNvPicPr preferRelativeResize="0"/>
          <p:nvPr/>
        </p:nvPicPr>
        <p:blipFill rotWithShape="1">
          <a:blip r:embed="rId10">
            <a:alphaModFix/>
          </a:blip>
          <a:srcRect b="35120" l="26125" r="53168" t="26509"/>
          <a:stretch/>
        </p:blipFill>
        <p:spPr>
          <a:xfrm>
            <a:off x="5375750" y="1763475"/>
            <a:ext cx="1260526" cy="166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 rotWithShape="1">
          <a:blip r:embed="rId11">
            <a:alphaModFix/>
          </a:blip>
          <a:srcRect b="10076" l="26450" r="52984" t="70754"/>
          <a:stretch/>
        </p:blipFill>
        <p:spPr>
          <a:xfrm>
            <a:off x="5375750" y="3692700"/>
            <a:ext cx="1260526" cy="8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4"/>
          <p:cNvPicPr preferRelativeResize="0"/>
          <p:nvPr/>
        </p:nvPicPr>
        <p:blipFill rotWithShape="1">
          <a:blip r:embed="rId12">
            <a:alphaModFix/>
          </a:blip>
          <a:srcRect b="9460" l="51328" r="26234" t="26662"/>
          <a:stretch/>
        </p:blipFill>
        <p:spPr>
          <a:xfrm>
            <a:off x="6906975" y="1763475"/>
            <a:ext cx="1369050" cy="277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4"/>
          <p:cNvSpPr txBox="1"/>
          <p:nvPr/>
        </p:nvSpPr>
        <p:spPr>
          <a:xfrm>
            <a:off x="8276025" y="4260350"/>
            <a:ext cx="293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1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arte rupestre</a:t>
            </a:r>
            <a:endParaRPr/>
          </a:p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4923075" y="1429000"/>
            <a:ext cx="28038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</a:t>
            </a:r>
            <a:r>
              <a:rPr lang="en"/>
              <a:t>dição de pigmentos ou outros materiais na rocha</a:t>
            </a:r>
            <a:endParaRPr/>
          </a:p>
        </p:txBody>
      </p:sp>
      <p:sp>
        <p:nvSpPr>
          <p:cNvPr id="246" name="Google Shape;246;p32"/>
          <p:cNvSpPr txBox="1"/>
          <p:nvPr>
            <p:ph idx="2" type="subTitle"/>
          </p:nvPr>
        </p:nvSpPr>
        <p:spPr>
          <a:xfrm>
            <a:off x="1322625" y="1429000"/>
            <a:ext cx="2898300" cy="1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R</a:t>
            </a:r>
            <a:r>
              <a:rPr lang="en"/>
              <a:t>emoção de parte da rocha, criando nela sulcos de diversas espessuras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Diversas técnicas, como picoteamento, raspagem e alisamento</a:t>
            </a:r>
            <a:endParaRPr/>
          </a:p>
        </p:txBody>
      </p:sp>
      <p:sp>
        <p:nvSpPr>
          <p:cNvPr id="247" name="Google Shape;247;p32"/>
          <p:cNvSpPr txBox="1"/>
          <p:nvPr>
            <p:ph idx="3" type="subTitle"/>
          </p:nvPr>
        </p:nvSpPr>
        <p:spPr>
          <a:xfrm>
            <a:off x="1580911" y="10177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Petróglifo</a:t>
            </a:r>
            <a:endParaRPr/>
          </a:p>
        </p:txBody>
      </p:sp>
      <p:sp>
        <p:nvSpPr>
          <p:cNvPr id="248" name="Google Shape;248;p32"/>
          <p:cNvSpPr txBox="1"/>
          <p:nvPr>
            <p:ph idx="4" type="subTitle"/>
          </p:nvPr>
        </p:nvSpPr>
        <p:spPr>
          <a:xfrm>
            <a:off x="4923089" y="10177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Pictograma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851" y="3036400"/>
            <a:ext cx="2504099" cy="1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1648850" y="4651950"/>
            <a:ext cx="13440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</a:t>
            </a: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Pedra do Ingá, Paraíba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4981775" y="4651950"/>
            <a:ext cx="2458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3 Toca da Entrada do Baixão da Vaca, Piauí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4">
            <a:alphaModFix/>
          </a:blip>
          <a:srcRect b="7850" l="2236" r="2598" t="6540"/>
          <a:stretch/>
        </p:blipFill>
        <p:spPr>
          <a:xfrm>
            <a:off x="4981768" y="3036400"/>
            <a:ext cx="2522606" cy="1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4424800" y="1427388"/>
            <a:ext cx="39624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Nuvens de pontos</a:t>
            </a:r>
            <a:endParaRPr/>
          </a:p>
        </p:txBody>
      </p:sp>
      <p:sp>
        <p:nvSpPr>
          <p:cNvPr id="259" name="Google Shape;259;p33"/>
          <p:cNvSpPr txBox="1"/>
          <p:nvPr>
            <p:ph idx="1" type="subTitle"/>
          </p:nvPr>
        </p:nvSpPr>
        <p:spPr>
          <a:xfrm>
            <a:off x="4610375" y="2196600"/>
            <a:ext cx="3776700" cy="15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aneira de representar tridimensionalmente estruturas e regiões</a:t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>
            <a:off x="304800" y="2356650"/>
            <a:ext cx="227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4 Ruínas Romanas de Milreu - 2016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634450"/>
            <a:ext cx="3826269" cy="212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304800"/>
            <a:ext cx="4089946" cy="21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271425" y="4701600"/>
            <a:ext cx="227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Sítio arqueológico Pedra do Dioguinho - 2023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4560925" y="589200"/>
            <a:ext cx="40899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Equipamentos</a:t>
            </a:r>
            <a:endParaRPr/>
          </a:p>
        </p:txBody>
      </p:sp>
      <p:sp>
        <p:nvSpPr>
          <p:cNvPr id="270" name="Google Shape;270;p34"/>
          <p:cNvSpPr txBox="1"/>
          <p:nvPr>
            <p:ph idx="1" type="subTitle"/>
          </p:nvPr>
        </p:nvSpPr>
        <p:spPr>
          <a:xfrm>
            <a:off x="4613725" y="1118125"/>
            <a:ext cx="4037100" cy="17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Atualmente, pode-se utilizar diversos equipamentos para gerar nuvens de pontos.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diferencia cada equipamento é a forma de extração dos dados e qualidade da nuvem de ponto final.</a:t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304800" y="2356650"/>
            <a:ext cx="227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5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4901425" y="3176225"/>
            <a:ext cx="3461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Fotogrametria:</a:t>
            </a:r>
            <a:r>
              <a:rPr lang="en" sz="1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utiliza diversas fotos tiradas do mesmo ambiente para construir o modelo 3D. Bem comum o uso de drones para esse processo</a:t>
            </a:r>
            <a:endParaRPr sz="1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25" y="304800"/>
            <a:ext cx="3590738" cy="20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 rotWithShape="1">
          <a:blip r:embed="rId4">
            <a:alphaModFix/>
          </a:blip>
          <a:srcRect b="18243" l="4910" r="48724" t="25570"/>
          <a:stretch/>
        </p:blipFill>
        <p:spPr>
          <a:xfrm>
            <a:off x="518100" y="2568000"/>
            <a:ext cx="3386475" cy="20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304800" y="4566450"/>
            <a:ext cx="227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6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4560925" y="589200"/>
            <a:ext cx="40899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Equipamentos</a:t>
            </a:r>
            <a:endParaRPr/>
          </a:p>
        </p:txBody>
      </p:sp>
      <p:sp>
        <p:nvSpPr>
          <p:cNvPr id="282" name="Google Shape;282;p35"/>
          <p:cNvSpPr txBox="1"/>
          <p:nvPr>
            <p:ph idx="1" type="subTitle"/>
          </p:nvPr>
        </p:nvSpPr>
        <p:spPr>
          <a:xfrm>
            <a:off x="4613725" y="1118125"/>
            <a:ext cx="4037100" cy="17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Atualmente, pode-se utilizar diversos equipamentos para gerar nuvens de pontos.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diferencia cada equipamento é a forma de extração dos dados e qualidade da nuvem de ponto final.</a:t>
            </a:r>
            <a:endParaRPr/>
          </a:p>
        </p:txBody>
      </p:sp>
      <p:sp>
        <p:nvSpPr>
          <p:cNvPr id="283" name="Google Shape;283;p35"/>
          <p:cNvSpPr txBox="1"/>
          <p:nvPr/>
        </p:nvSpPr>
        <p:spPr>
          <a:xfrm>
            <a:off x="304800" y="2280450"/>
            <a:ext cx="227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7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4901425" y="3176225"/>
            <a:ext cx="3461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Light Detection and</a:t>
            </a:r>
            <a:endParaRPr sz="1600" u="sng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Ranging (LiDAR):</a:t>
            </a:r>
            <a:r>
              <a:rPr lang="en" sz="1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o equipamento envia feixes de laser para o ambiente para gerar o modelo 3D.</a:t>
            </a:r>
            <a:endParaRPr sz="1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304800" y="4566450"/>
            <a:ext cx="227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8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25" y="272525"/>
            <a:ext cx="3733933" cy="20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875" y="2500424"/>
            <a:ext cx="1642225" cy="2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idx="4294967295" type="ctrTitle"/>
          </p:nvPr>
        </p:nvSpPr>
        <p:spPr>
          <a:xfrm>
            <a:off x="859500" y="2857150"/>
            <a:ext cx="29475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51" y="2487650"/>
            <a:ext cx="2947501" cy="234820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295000" y="263238"/>
            <a:ext cx="39624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Coleta de Dados</a:t>
            </a:r>
            <a:endParaRPr/>
          </a:p>
        </p:txBody>
      </p:sp>
      <p:sp>
        <p:nvSpPr>
          <p:cNvPr id="301" name="Google Shape;301;p37"/>
          <p:cNvSpPr txBox="1"/>
          <p:nvPr>
            <p:ph idx="1" type="subTitle"/>
          </p:nvPr>
        </p:nvSpPr>
        <p:spPr>
          <a:xfrm>
            <a:off x="45050" y="651450"/>
            <a:ext cx="4212300" cy="23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Visita ao sítio arqueológico Pedra do Dioguinho, em Dourado - SP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Coleta dos dados utilizando um scanner do tipo LiDAR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Paredão com cerca de 48 m de comprimento e 10 m de altura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Escaneamento em 3 pontos diferentes da rocha</a:t>
            </a:r>
            <a:endParaRPr sz="1400"/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200" y="265050"/>
            <a:ext cx="4581800" cy="240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538" y="2725270"/>
            <a:ext cx="4129914" cy="216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 rotWithShape="1">
          <a:blip r:embed="rId5">
            <a:alphaModFix/>
          </a:blip>
          <a:srcRect b="49281" l="4547" r="18635" t="16813"/>
          <a:stretch/>
        </p:blipFill>
        <p:spPr>
          <a:xfrm>
            <a:off x="2816900" y="2925100"/>
            <a:ext cx="1778450" cy="17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4251000" y="2594300"/>
            <a:ext cx="225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9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8751750" y="2725275"/>
            <a:ext cx="31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9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6">
            <a:alphaModFix/>
          </a:blip>
          <a:srcRect b="0" l="11833" r="6440" t="0"/>
          <a:stretch/>
        </p:blipFill>
        <p:spPr>
          <a:xfrm>
            <a:off x="295000" y="2725275"/>
            <a:ext cx="2477900" cy="201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/>
        </p:nvSpPr>
        <p:spPr>
          <a:xfrm>
            <a:off x="259700" y="4700100"/>
            <a:ext cx="227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Foto: Marilia Perazzo/Arquivo Pessoal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2823250" y="4623900"/>
            <a:ext cx="17784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Foto: Gabriela Barion Vidal/Arquivo Pessoal</a:t>
            </a:r>
            <a:endParaRPr sz="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10" name="Google Shape;310;p3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4424800" y="1427388"/>
            <a:ext cx="39624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8"/>
          <p:cNvSpPr txBox="1"/>
          <p:nvPr>
            <p:ph idx="1" type="subTitle"/>
          </p:nvPr>
        </p:nvSpPr>
        <p:spPr>
          <a:xfrm>
            <a:off x="4424800" y="2196601"/>
            <a:ext cx="3962400" cy="15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979786"/>
            <a:ext cx="8115299" cy="31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cheology Major for College: Paleozoic Research by Slidesgo">
  <a:themeElements>
    <a:clrScheme name="Simple Light">
      <a:dk1>
        <a:srgbClr val="272727"/>
      </a:dk1>
      <a:lt1>
        <a:srgbClr val="FDF5E9"/>
      </a:lt1>
      <a:dk2>
        <a:srgbClr val="A97538"/>
      </a:dk2>
      <a:lt2>
        <a:srgbClr val="F6CE98"/>
      </a:lt2>
      <a:accent1>
        <a:srgbClr val="FAB4A7"/>
      </a:accent1>
      <a:accent2>
        <a:srgbClr val="D6CCD8"/>
      </a:accent2>
      <a:accent3>
        <a:srgbClr val="95C5CD"/>
      </a:accent3>
      <a:accent4>
        <a:srgbClr val="276F7A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